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43</c:v>
                </c:pt>
                <c:pt idx="2">
                  <c:v>50</c:v>
                </c:pt>
                <c:pt idx="3">
                  <c:v>40</c:v>
                </c:pt>
                <c:pt idx="4">
                  <c:v>50</c:v>
                </c:pt>
                <c:pt idx="5">
                  <c:v>49</c:v>
                </c:pt>
                <c:pt idx="6">
                  <c:v>46</c:v>
                </c:pt>
                <c:pt idx="7">
                  <c:v>41</c:v>
                </c:pt>
                <c:pt idx="8">
                  <c:v>42</c:v>
                </c:pt>
                <c:pt idx="9">
                  <c:v>40</c:v>
                </c:pt>
                <c:pt idx="10">
                  <c:v>48</c:v>
                </c:pt>
                <c:pt idx="11">
                  <c:v>45</c:v>
                </c:pt>
                <c:pt idx="12">
                  <c:v>48</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27</c:v>
                </c:pt>
                <c:pt idx="2">
                  <c:v>27</c:v>
                </c:pt>
                <c:pt idx="3">
                  <c:v>32</c:v>
                </c:pt>
                <c:pt idx="4">
                  <c:v>30</c:v>
                </c:pt>
                <c:pt idx="5">
                  <c:v>30</c:v>
                </c:pt>
                <c:pt idx="6">
                  <c:v>26</c:v>
                </c:pt>
                <c:pt idx="7">
                  <c:v>27</c:v>
                </c:pt>
                <c:pt idx="8">
                  <c:v>29</c:v>
                </c:pt>
                <c:pt idx="9">
                  <c:v>25</c:v>
                </c:pt>
                <c:pt idx="10">
                  <c:v>34</c:v>
                </c:pt>
                <c:pt idx="11">
                  <c:v>33</c:v>
                </c:pt>
                <c:pt idx="12">
                  <c:v>30</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41</c:v>
                </c:pt>
                <c:pt idx="2">
                  <c:v>43</c:v>
                </c:pt>
                <c:pt idx="3">
                  <c:v>50</c:v>
                </c:pt>
                <c:pt idx="4">
                  <c:v>41</c:v>
                </c:pt>
                <c:pt idx="5">
                  <c:v>41</c:v>
                </c:pt>
                <c:pt idx="6">
                  <c:v>46</c:v>
                </c:pt>
                <c:pt idx="7">
                  <c:v>45</c:v>
                </c:pt>
                <c:pt idx="8">
                  <c:v>46</c:v>
                </c:pt>
                <c:pt idx="9">
                  <c:v>48</c:v>
                </c:pt>
                <c:pt idx="10">
                  <c:v>47</c:v>
                </c:pt>
                <c:pt idx="11">
                  <c:v>46</c:v>
                </c:pt>
                <c:pt idx="12">
                  <c:v>48</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30</c:v>
                </c:pt>
                <c:pt idx="2">
                  <c:v>35</c:v>
                </c:pt>
                <c:pt idx="3">
                  <c:v>30</c:v>
                </c:pt>
                <c:pt idx="4">
                  <c:v>32</c:v>
                </c:pt>
                <c:pt idx="5">
                  <c:v>28</c:v>
                </c:pt>
                <c:pt idx="6">
                  <c:v>28</c:v>
                </c:pt>
                <c:pt idx="7">
                  <c:v>26</c:v>
                </c:pt>
                <c:pt idx="8">
                  <c:v>26</c:v>
                </c:pt>
                <c:pt idx="9">
                  <c:v>33</c:v>
                </c:pt>
                <c:pt idx="10">
                  <c:v>33</c:v>
                </c:pt>
                <c:pt idx="11">
                  <c:v>32</c:v>
                </c:pt>
                <c:pt idx="12">
                  <c:v>25</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42</c:v>
                </c:pt>
                <c:pt idx="2">
                  <c:v>46</c:v>
                </c:pt>
                <c:pt idx="3">
                  <c:v>44</c:v>
                </c:pt>
                <c:pt idx="4">
                  <c:v>48</c:v>
                </c:pt>
                <c:pt idx="5">
                  <c:v>48</c:v>
                </c:pt>
                <c:pt idx="6">
                  <c:v>40</c:v>
                </c:pt>
                <c:pt idx="7">
                  <c:v>46</c:v>
                </c:pt>
                <c:pt idx="8">
                  <c:v>47</c:v>
                </c:pt>
                <c:pt idx="9">
                  <c:v>47</c:v>
                </c:pt>
                <c:pt idx="10">
                  <c:v>42</c:v>
                </c:pt>
                <c:pt idx="11">
                  <c:v>50</c:v>
                </c:pt>
                <c:pt idx="12">
                  <c:v>40</c:v>
                </c:pt>
                <c:pt idx="13">
                  <c:v>43</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29</c:v>
                </c:pt>
                <c:pt idx="2">
                  <c:v>27</c:v>
                </c:pt>
                <c:pt idx="3">
                  <c:v>35</c:v>
                </c:pt>
                <c:pt idx="4">
                  <c:v>25</c:v>
                </c:pt>
                <c:pt idx="5">
                  <c:v>31</c:v>
                </c:pt>
                <c:pt idx="6">
                  <c:v>28</c:v>
                </c:pt>
                <c:pt idx="7">
                  <c:v>34</c:v>
                </c:pt>
                <c:pt idx="8">
                  <c:v>32</c:v>
                </c:pt>
                <c:pt idx="9">
                  <c:v>27</c:v>
                </c:pt>
                <c:pt idx="10">
                  <c:v>29</c:v>
                </c:pt>
                <c:pt idx="11">
                  <c:v>32</c:v>
                </c:pt>
                <c:pt idx="12">
                  <c:v>30</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
            </a:r>
            <a:r>
              <a:rPr b="1"/>
              <a:t>By Technology</a:t>
            </a:r>
            <a:r>
              <a:rPr b="0"/>
              <a:t>: Machine Learning, Natural Language Processing (Speech Recognition, Text Analytics)</a:t>
            </a:r>
            <a:r>
              <a:t>
</a:t>
            </a:r>
            <a:r>
              <a:rPr b="1"/>
              <a:t>By Application</a:t>
            </a:r>
            <a:r>
              <a:rPr b="0"/>
              <a:t>: Healthcare, Finance, Automotive</a:t>
            </a:r>
            <a:r>
              <a:t>
</a:t>
            </a:r>
            <a:r>
              <a:rPr b="1"/>
              <a:t>By Region</a:t>
            </a:r>
            <a:r>
              <a:rPr b="0"/>
              <a:t>: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projected to expand significantly between 2019 to 2032, with a lucrative CAGR promised over the forecast period. The industry's market share is expected to grow exponentially due to technology integration, rising disposable income, and increasing demand for indoor games, particularly catalyzed by the pandemic. The promising market dynamics align the industry to procure substantial revenue, swelling from millions to billions. The unprecedented growth throughout the forecast period asserts the Global Toy Industry as a lucrative sector and an attractive investment avenue. The manufacturer's emphasis on innovation, customization, and educational-entertainment is likely to propel the market growth further, stipulating an assertive outlook for the Global Toy Market.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E-commerce Expansion: The global toy market has experienced significant growth and expansion due to the rise of E-commerce platforms. Both large and small toy manufacturers are exploring online selling platforms to reach a vast, international customer base. The convenience provided by these E-commerce platforms, which allow consumers to browse through a wide variety of products at their convenience, has increased demand significantly. Furthermore, these platforms offer digital payment options, enhancing consumer convenience and promoting online shopping amongst busy parents or family members looking for easy gift options.
Brand Collaboration &amp; Licensing: The toy industry has capitalized on the success of various franchises, characters, and popular themes by entering into brand collaborations and licensing deals. Movies, TV shows, and cartoon franchises have significant influence over children's preferences, and toys linked to these franchises often experience robust sales. Toy manufacturers are securing licensing agreements for popular characters and themes which not only provides a competitive edge but also allows the brands to appeal to a larger demographic. These partnerships drive innovation in product design, leading to the development of unique, franchise-aligned toys that attract both young and adult consumers. </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rising advancement in technology is significantly influencing the global toy market. With the penetration of digitalisation in every sector, the toy industry isn't exempted. Nowadays, toys are not just regarded as playthings, but also as tools for enhancing a child's cognitive and motor skills. As a result, the proliferation of tech-infused educational toys such as robotics toys, smart interactive toys, and virtual/augmented reality toys, driven by AI, IoT, and other advanced technologies, are propelling the market growth.
Moreover, the consistent expansion of the technology industry is transforming traditional toys into interactive entertainment experiences. The integration of AR/VR technology delivers immersive experiences making toys more appealing and engaging. Consequently, this promotes experiential play, enhancing children's overall comprehendible skills. Additionally, the escalating prominence of online retail platforms catalysed by the tech-boom, is also a notable factor contributing to the expansiveness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witnessing a shrinking growth trajectory due to heavy initial investment and setup costs. Establishing a new toy company requires sizable capital to purchase equipment, hire skilled personnel, research and develop new products, and comply with stringent safety regulations. Furthermore, the emerging shift towards advanced technological toys adds another layer of cost-intensive factors such as software development, proprietary innovation and smart materials, ultimately making it harder for start-ups or even existing companies to compete, leading to a slower growth of the overall market.
The exorbitant setup costs are another major bottleneck in the expansion of the Global Toy Market. Setting up a competitive production line involves acquiring land, constructing manufacturing units, and investing in large scale machinery. In addition, the expenses associated with procuring raw materials, modification of design and packaging, and testing for quality and safety compliance are substantially high. These challenges combined with the pressure of offering products at competitive prices while maintaining high standards of quality, poses a massive challenge for the toy market growth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that was started by Steve Jobs, Steve Wozniak, and Ronald Wayne in 1976. Initially known for producing computers, Apple has significantly extended its consumer electronics market with products like the iPad, iPhone, Apple Watch, and Apple TV. Although not a traditional player in the 'Global Toy Market', Apple's role is seen through its PlayKids App, an education and entertainment app available for kids. The multinational presence of the company allows it to provide its services and products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PlayKids App</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